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41"/>
  </p:notesMasterIdLst>
  <p:handoutMasterIdLst>
    <p:handoutMasterId r:id="rId42"/>
  </p:handoutMasterIdLst>
  <p:sldIdLst>
    <p:sldId id="579" r:id="rId2"/>
    <p:sldId id="569" r:id="rId3"/>
    <p:sldId id="557" r:id="rId4"/>
    <p:sldId id="656" r:id="rId5"/>
    <p:sldId id="646" r:id="rId6"/>
    <p:sldId id="648" r:id="rId7"/>
    <p:sldId id="649" r:id="rId8"/>
    <p:sldId id="650" r:id="rId9"/>
    <p:sldId id="651" r:id="rId10"/>
    <p:sldId id="652" r:id="rId11"/>
    <p:sldId id="653" r:id="rId12"/>
    <p:sldId id="563" r:id="rId13"/>
    <p:sldId id="657" r:id="rId14"/>
    <p:sldId id="571" r:id="rId15"/>
    <p:sldId id="587" r:id="rId16"/>
    <p:sldId id="601" r:id="rId17"/>
    <p:sldId id="588" r:id="rId18"/>
    <p:sldId id="602" r:id="rId19"/>
    <p:sldId id="589" r:id="rId20"/>
    <p:sldId id="603" r:id="rId21"/>
    <p:sldId id="599" r:id="rId22"/>
    <p:sldId id="659" r:id="rId23"/>
    <p:sldId id="658" r:id="rId24"/>
    <p:sldId id="591" r:id="rId25"/>
    <p:sldId id="654" r:id="rId26"/>
    <p:sldId id="586" r:id="rId27"/>
    <p:sldId id="590" r:id="rId28"/>
    <p:sldId id="560" r:id="rId29"/>
    <p:sldId id="627" r:id="rId30"/>
    <p:sldId id="298" r:id="rId31"/>
    <p:sldId id="547" r:id="rId32"/>
    <p:sldId id="570" r:id="rId33"/>
    <p:sldId id="551" r:id="rId34"/>
    <p:sldId id="484" r:id="rId35"/>
    <p:sldId id="549" r:id="rId36"/>
    <p:sldId id="566" r:id="rId37"/>
    <p:sldId id="561" r:id="rId38"/>
    <p:sldId id="567" r:id="rId39"/>
    <p:sldId id="562" r:id="rId4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56"/>
            <p14:sldId id="646"/>
            <p14:sldId id="648"/>
            <p14:sldId id="649"/>
            <p14:sldId id="650"/>
            <p14:sldId id="651"/>
            <p14:sldId id="652"/>
            <p14:sldId id="653"/>
            <p14:sldId id="563"/>
            <p14:sldId id="657"/>
            <p14:sldId id="571"/>
            <p14:sldId id="587"/>
            <p14:sldId id="601"/>
            <p14:sldId id="588"/>
            <p14:sldId id="602"/>
            <p14:sldId id="589"/>
            <p14:sldId id="603"/>
            <p14:sldId id="599"/>
            <p14:sldId id="659"/>
            <p14:sldId id="658"/>
            <p14:sldId id="591"/>
            <p14:sldId id="654"/>
            <p14:sldId id="586"/>
            <p14:sldId id="590"/>
            <p14:sldId id="560"/>
            <p14:sldId id="627"/>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56D72C"/>
    <a:srgbClr val="FF8CD8"/>
    <a:srgbClr val="FF8B00"/>
    <a:srgbClr val="E3F1D9"/>
    <a:srgbClr val="0092FF"/>
    <a:srgbClr val="1F45FF"/>
    <a:srgbClr val="D2CC00"/>
    <a:srgbClr val="D9D08E"/>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87" autoAdjust="0"/>
    <p:restoredTop sz="97097" autoAdjust="0"/>
  </p:normalViewPr>
  <p:slideViewPr>
    <p:cSldViewPr>
      <p:cViewPr varScale="1">
        <p:scale>
          <a:sx n="159" d="100"/>
          <a:sy n="159" d="100"/>
        </p:scale>
        <p:origin x="200" y="5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67" d="100"/>
        <a:sy n="67"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a:t>
            </a:fld>
            <a:endParaRPr lang="en-US"/>
          </a:p>
        </p:txBody>
      </p:sp>
    </p:spTree>
    <p:extLst>
      <p:ext uri="{BB962C8B-B14F-4D97-AF65-F5344CB8AC3E}">
        <p14:creationId xmlns:p14="http://schemas.microsoft.com/office/powerpoint/2010/main" val="41243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tree instead of a graph</a:t>
            </a:r>
          </a:p>
          <a:p>
            <a:endParaRPr lang="en-US" dirty="0"/>
          </a:p>
          <a:p>
            <a:r>
              <a:rPr lang="en-US" dirty="0"/>
              <a:t>Arrange better, too busy</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217721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axes labels </a:t>
            </a:r>
            <a:r>
              <a:rPr lang="en-US" dirty="0">
                <a:sym typeface="Wingdings" pitchFamily="2" charset="2"/>
              </a:rPr>
              <a:t> bigger </a:t>
            </a: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228196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266778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Pre_processing</a:t>
            </a:r>
            <a:r>
              <a:rPr lang="en-US" dirty="0"/>
              <a:t> : Dictionary</a:t>
            </a:r>
            <a:r>
              <a:rPr lang="en-US" dirty="0">
                <a:sym typeface="Wingdings" pitchFamily="2" charset="2"/>
              </a:rPr>
              <a:t>: key (sorted letters) values (list of anagrams)</a:t>
            </a:r>
          </a:p>
          <a:p>
            <a:endParaRPr lang="en-US" dirty="0">
              <a:sym typeface="Wingdings" pitchFamily="2" charset="2"/>
            </a:endParaRPr>
          </a:p>
          <a:p>
            <a:endParaRPr lang="en-US" dirty="0">
              <a:sym typeface="Wingdings" pitchFamily="2" charset="2"/>
            </a:endParaRPr>
          </a:p>
          <a:p>
            <a:r>
              <a:rPr lang="en-US" dirty="0">
                <a:sym typeface="Wingdings" pitchFamily="2" charset="2"/>
              </a:rPr>
              <a:t>Give the exercise, 5 mins time (until half ready)</a:t>
            </a:r>
          </a:p>
          <a:p>
            <a:r>
              <a:rPr lang="en-US" dirty="0">
                <a:sym typeface="Wingdings" pitchFamily="2" charset="2"/>
              </a:rPr>
              <a:t>Tell them solution is Big O class (</a:t>
            </a:r>
            <a:r>
              <a:rPr lang="en-US" dirty="0" err="1">
                <a:sym typeface="Wingdings" pitchFamily="2" charset="2"/>
              </a:rPr>
              <a:t>n+m</a:t>
            </a:r>
            <a:r>
              <a:rPr lang="en-US" dirty="0">
                <a:sym typeface="Wingdings" pitchFamily="2" charset="2"/>
              </a:rPr>
              <a:t>)  and can be achieved with pre-processing</a:t>
            </a:r>
          </a:p>
          <a:p>
            <a:endParaRPr lang="en-US" dirty="0">
              <a:sym typeface="Wingdings" pitchFamily="2" charset="2"/>
            </a:endParaRPr>
          </a:p>
          <a:p>
            <a:r>
              <a:rPr lang="en-US" dirty="0">
                <a:sym typeface="Wingdings" pitchFamily="2" charset="2"/>
              </a:rPr>
              <a:t>Check at student laptops the dictionary </a:t>
            </a:r>
          </a:p>
          <a:p>
            <a:endParaRPr lang="en-US" dirty="0">
              <a:sym typeface="Wingdings" pitchFamily="2" charset="2"/>
            </a:endParaRPr>
          </a:p>
          <a:p>
            <a:r>
              <a:rPr lang="en-GB" dirty="0">
                <a:effectLst/>
                <a:latin typeface="Helvetica Neue" panose="02000503000000020004" pitchFamily="2" charset="0"/>
              </a:rPr>
              <a:t>IN a notebook</a:t>
            </a:r>
          </a:p>
          <a:p>
            <a:r>
              <a:rPr lang="en-GB" dirty="0">
                <a:solidFill>
                  <a:srgbClr val="2892FF"/>
                </a:solidFill>
                <a:effectLst/>
                <a:latin typeface=".AppleSystemUIFontMonospaced"/>
              </a:rPr>
              <a:t>cat /</a:t>
            </a:r>
            <a:r>
              <a:rPr lang="en-GB" dirty="0" err="1">
                <a:solidFill>
                  <a:srgbClr val="2892FF"/>
                </a:solidFill>
                <a:effectLst/>
                <a:latin typeface=".AppleSystemUIFontMonospaced"/>
              </a:rPr>
              <a:t>usr</a:t>
            </a:r>
            <a:r>
              <a:rPr lang="en-GB" dirty="0">
                <a:solidFill>
                  <a:srgbClr val="2892FF"/>
                </a:solidFill>
                <a:effectLst/>
                <a:latin typeface=".AppleSystemUIFontMonospaced"/>
              </a:rPr>
              <a:t>/share/</a:t>
            </a:r>
            <a:r>
              <a:rPr lang="en-GB" dirty="0" err="1">
                <a:solidFill>
                  <a:srgbClr val="2892FF"/>
                </a:solidFill>
                <a:effectLst/>
                <a:latin typeface=".AppleSystemUIFontMonospaced"/>
              </a:rPr>
              <a:t>dict</a:t>
            </a:r>
            <a:r>
              <a:rPr lang="en-GB" dirty="0">
                <a:solidFill>
                  <a:srgbClr val="2892FF"/>
                </a:solidFill>
                <a:effectLst/>
                <a:latin typeface=".AppleSystemUIFontMonospaced"/>
              </a:rPr>
              <a:t>/words</a:t>
            </a:r>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solidFill>
                  <a:srgbClr val="2892FF"/>
                </a:solidFill>
                <a:effectLst/>
                <a:latin typeface=".AppleSystemUIFontMonospaced"/>
              </a:rPr>
              <a:t>cat /</a:t>
            </a:r>
            <a:r>
              <a:rPr lang="en-GB" dirty="0" err="1">
                <a:solidFill>
                  <a:srgbClr val="2892FF"/>
                </a:solidFill>
                <a:effectLst/>
                <a:latin typeface=".AppleSystemUIFontMonospaced"/>
              </a:rPr>
              <a:t>usr</a:t>
            </a:r>
            <a:r>
              <a:rPr lang="en-GB" dirty="0">
                <a:solidFill>
                  <a:srgbClr val="2892FF"/>
                </a:solidFill>
                <a:effectLst/>
                <a:latin typeface=".AppleSystemUIFontMonospaced"/>
              </a:rPr>
              <a:t>/</a:t>
            </a:r>
            <a:r>
              <a:rPr lang="en-GB" dirty="0" err="1">
                <a:solidFill>
                  <a:srgbClr val="2892FF"/>
                </a:solidFill>
                <a:effectLst/>
                <a:latin typeface=".AppleSystemUIFontMonospaced"/>
              </a:rPr>
              <a:t>dict</a:t>
            </a:r>
            <a:r>
              <a:rPr lang="en-GB" dirty="0">
                <a:solidFill>
                  <a:srgbClr val="2892FF"/>
                </a:solidFill>
                <a:effectLst/>
                <a:latin typeface=".AppleSystemUIFontMonospaced"/>
              </a:rPr>
              <a:t>/words</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150130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34</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111831"/>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10</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96B75BD-3A0E-12DE-E94F-5A40893B5D7A}"/>
              </a:ext>
            </a:extLst>
          </p:cNvPr>
          <p:cNvGrpSpPr/>
          <p:nvPr/>
        </p:nvGrpSpPr>
        <p:grpSpPr>
          <a:xfrm>
            <a:off x="3420176" y="4243971"/>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dirty="0"/>
              <a:t>W</a:t>
            </a:r>
            <a:r>
              <a:rPr lang="en-US" sz="4400" dirty="0"/>
              <a:t>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667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11</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dirty="0"/>
              <a:t>W</a:t>
            </a:r>
            <a:r>
              <a:rPr lang="en-US" sz="4400" dirty="0"/>
              <a:t>hat data structure would you use to represent</a:t>
            </a:r>
            <a:endParaRPr lang="en-US" dirty="0"/>
          </a:p>
        </p:txBody>
      </p:sp>
      <p:grpSp>
        <p:nvGrpSpPr>
          <p:cNvPr id="9" name="Group 8">
            <a:extLst>
              <a:ext uri="{FF2B5EF4-FFF2-40B4-BE49-F238E27FC236}">
                <a16:creationId xmlns:a16="http://schemas.microsoft.com/office/drawing/2014/main" id="{C683BF5A-4541-E160-0BEE-275C26CF92E8}"/>
              </a:ext>
            </a:extLst>
          </p:cNvPr>
          <p:cNvGrpSpPr/>
          <p:nvPr/>
        </p:nvGrpSpPr>
        <p:grpSpPr>
          <a:xfrm>
            <a:off x="7032104" y="4098554"/>
            <a:ext cx="4108870" cy="2137357"/>
            <a:chOff x="3719736" y="4315979"/>
            <a:chExt cx="4108870" cy="2137357"/>
          </a:xfrm>
        </p:grpSpPr>
        <p:grpSp>
          <p:nvGrpSpPr>
            <p:cNvPr id="27" name="Group 26">
              <a:extLst>
                <a:ext uri="{FF2B5EF4-FFF2-40B4-BE49-F238E27FC236}">
                  <a16:creationId xmlns:a16="http://schemas.microsoft.com/office/drawing/2014/main" id="{096B75BD-3A0E-12DE-E94F-5A40893B5D7A}"/>
                </a:ext>
              </a:extLst>
            </p:cNvPr>
            <p:cNvGrpSpPr/>
            <p:nvPr/>
          </p:nvGrpSpPr>
          <p:grpSpPr>
            <a:xfrm>
              <a:off x="3719736" y="4315979"/>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22" name="Group 21">
              <a:extLst>
                <a:ext uri="{FF2B5EF4-FFF2-40B4-BE49-F238E27FC236}">
                  <a16:creationId xmlns:a16="http://schemas.microsoft.com/office/drawing/2014/main" id="{66F8F50B-6882-9F5F-9180-ADE4E5B8F177}"/>
                </a:ext>
              </a:extLst>
            </p:cNvPr>
            <p:cNvGrpSpPr/>
            <p:nvPr/>
          </p:nvGrpSpPr>
          <p:grpSpPr>
            <a:xfrm>
              <a:off x="5969475" y="4797152"/>
              <a:ext cx="1859131" cy="1650951"/>
              <a:chOff x="5689571" y="1345413"/>
              <a:chExt cx="1859131" cy="1650951"/>
            </a:xfrm>
          </p:grpSpPr>
          <p:pic>
            <p:nvPicPr>
              <p:cNvPr id="20" name="Picture 19">
                <a:extLst>
                  <a:ext uri="{FF2B5EF4-FFF2-40B4-BE49-F238E27FC236}">
                    <a16:creationId xmlns:a16="http://schemas.microsoft.com/office/drawing/2014/main" id="{6BFCC4F8-138A-FBEC-9032-34F00251462A}"/>
                  </a:ext>
                </a:extLst>
              </p:cNvPr>
              <p:cNvPicPr>
                <a:picLocks noChangeAspect="1"/>
              </p:cNvPicPr>
              <p:nvPr/>
            </p:nvPicPr>
            <p:blipFill>
              <a:blip r:embed="rId4"/>
              <a:stretch>
                <a:fillRect/>
              </a:stretch>
            </p:blipFill>
            <p:spPr>
              <a:xfrm>
                <a:off x="5689571" y="1345413"/>
                <a:ext cx="1859131" cy="1174188"/>
              </a:xfrm>
              <a:prstGeom prst="rect">
                <a:avLst/>
              </a:prstGeom>
            </p:spPr>
          </p:pic>
          <p:sp>
            <p:nvSpPr>
              <p:cNvPr id="21" name="TextBox 20">
                <a:extLst>
                  <a:ext uri="{FF2B5EF4-FFF2-40B4-BE49-F238E27FC236}">
                    <a16:creationId xmlns:a16="http://schemas.microsoft.com/office/drawing/2014/main" id="{9D22A314-87B8-C56A-CE81-B13AD751047F}"/>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26" name="Group 25">
            <a:extLst>
              <a:ext uri="{FF2B5EF4-FFF2-40B4-BE49-F238E27FC236}">
                <a16:creationId xmlns:a16="http://schemas.microsoft.com/office/drawing/2014/main" id="{4A69E8E3-4EC9-C8CE-DD22-601E75EC8752}"/>
              </a:ext>
            </a:extLst>
          </p:cNvPr>
          <p:cNvGrpSpPr/>
          <p:nvPr/>
        </p:nvGrpSpPr>
        <p:grpSpPr>
          <a:xfrm>
            <a:off x="3503712" y="4371817"/>
            <a:ext cx="1334346" cy="2009511"/>
            <a:chOff x="8153400" y="1322067"/>
            <a:chExt cx="1334346" cy="2009511"/>
          </a:xfrm>
        </p:grpSpPr>
        <p:pic>
          <p:nvPicPr>
            <p:cNvPr id="24" name="Picture 23">
              <a:extLst>
                <a:ext uri="{FF2B5EF4-FFF2-40B4-BE49-F238E27FC236}">
                  <a16:creationId xmlns:a16="http://schemas.microsoft.com/office/drawing/2014/main" id="{1889CE9F-D146-60F7-FA35-CD0A17A8D9D9}"/>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5" name="TextBox 24">
              <a:extLst>
                <a:ext uri="{FF2B5EF4-FFF2-40B4-BE49-F238E27FC236}">
                  <a16:creationId xmlns:a16="http://schemas.microsoft.com/office/drawing/2014/main" id="{62403FC8-DD39-A05C-0C48-CA6FC47A0EE2}"/>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30" name="TextBox 29">
            <a:extLst>
              <a:ext uri="{FF2B5EF4-FFF2-40B4-BE49-F238E27FC236}">
                <a16:creationId xmlns:a16="http://schemas.microsoft.com/office/drawing/2014/main" id="{03AC2385-15E6-09F3-98D6-FD21A828D0DC}"/>
              </a:ext>
            </a:extLst>
          </p:cNvPr>
          <p:cNvSpPr txBox="1"/>
          <p:nvPr/>
        </p:nvSpPr>
        <p:spPr>
          <a:xfrm>
            <a:off x="5865007" y="4982373"/>
            <a:ext cx="461986" cy="369332"/>
          </a:xfrm>
          <a:prstGeom prst="rect">
            <a:avLst/>
          </a:prstGeom>
          <a:noFill/>
        </p:spPr>
        <p:txBody>
          <a:bodyPr wrap="none" rtlCol="0">
            <a:spAutoFit/>
          </a:bodyPr>
          <a:lstStyle/>
          <a:p>
            <a:r>
              <a:rPr lang="en-US" dirty="0"/>
              <a:t>OR</a:t>
            </a:r>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7"/>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8"/>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9769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Code developed on </a:t>
            </a:r>
            <a:r>
              <a:rPr lang="en-CH" sz="360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3275249734"/>
              </p:ext>
            </p:extLst>
          </p:nvPr>
        </p:nvGraphicFramePr>
        <p:xfrm>
          <a:off x="1506410"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711223585"/>
              </p:ext>
            </p:extLst>
          </p:nvPr>
        </p:nvGraphicFramePr>
        <p:xfrm>
          <a:off x="4029309"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371736"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4688341"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00910"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4946251"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9297966" y="1628800"/>
            <a:ext cx="2522298" cy="3785652"/>
          </a:xfrm>
          <a:custGeom>
            <a:avLst/>
            <a:gdLst>
              <a:gd name="connsiteX0" fmla="*/ 0 w 2522298"/>
              <a:gd name="connsiteY0" fmla="*/ 0 h 3785652"/>
              <a:gd name="connsiteX1" fmla="*/ 605352 w 2522298"/>
              <a:gd name="connsiteY1" fmla="*/ 0 h 3785652"/>
              <a:gd name="connsiteX2" fmla="*/ 1185480 w 2522298"/>
              <a:gd name="connsiteY2" fmla="*/ 0 h 3785652"/>
              <a:gd name="connsiteX3" fmla="*/ 1841278 w 2522298"/>
              <a:gd name="connsiteY3" fmla="*/ 0 h 3785652"/>
              <a:gd name="connsiteX4" fmla="*/ 2522298 w 2522298"/>
              <a:gd name="connsiteY4" fmla="*/ 0 h 3785652"/>
              <a:gd name="connsiteX5" fmla="*/ 2522298 w 2522298"/>
              <a:gd name="connsiteY5" fmla="*/ 630942 h 3785652"/>
              <a:gd name="connsiteX6" fmla="*/ 2522298 w 2522298"/>
              <a:gd name="connsiteY6" fmla="*/ 1186171 h 3785652"/>
              <a:gd name="connsiteX7" fmla="*/ 2522298 w 2522298"/>
              <a:gd name="connsiteY7" fmla="*/ 1854969 h 3785652"/>
              <a:gd name="connsiteX8" fmla="*/ 2522298 w 2522298"/>
              <a:gd name="connsiteY8" fmla="*/ 2410198 h 3785652"/>
              <a:gd name="connsiteX9" fmla="*/ 2522298 w 2522298"/>
              <a:gd name="connsiteY9" fmla="*/ 3078997 h 3785652"/>
              <a:gd name="connsiteX10" fmla="*/ 2522298 w 2522298"/>
              <a:gd name="connsiteY10" fmla="*/ 3785652 h 3785652"/>
              <a:gd name="connsiteX11" fmla="*/ 1866501 w 2522298"/>
              <a:gd name="connsiteY11" fmla="*/ 3785652 h 3785652"/>
              <a:gd name="connsiteX12" fmla="*/ 1210703 w 2522298"/>
              <a:gd name="connsiteY12" fmla="*/ 3785652 h 3785652"/>
              <a:gd name="connsiteX13" fmla="*/ 0 w 2522298"/>
              <a:gd name="connsiteY13" fmla="*/ 3785652 h 3785652"/>
              <a:gd name="connsiteX14" fmla="*/ 0 w 2522298"/>
              <a:gd name="connsiteY14" fmla="*/ 3192567 h 3785652"/>
              <a:gd name="connsiteX15" fmla="*/ 0 w 2522298"/>
              <a:gd name="connsiteY15" fmla="*/ 2523768 h 3785652"/>
              <a:gd name="connsiteX16" fmla="*/ 0 w 2522298"/>
              <a:gd name="connsiteY16" fmla="*/ 1968539 h 3785652"/>
              <a:gd name="connsiteX17" fmla="*/ 0 w 2522298"/>
              <a:gd name="connsiteY17" fmla="*/ 1337597 h 3785652"/>
              <a:gd name="connsiteX18" fmla="*/ 0 w 2522298"/>
              <a:gd name="connsiteY18" fmla="*/ 668799 h 3785652"/>
              <a:gd name="connsiteX19" fmla="*/ 0 w 2522298"/>
              <a:gd name="connsiteY19" fmla="*/ 0 h 378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22298" h="3785652" fill="none" extrusionOk="0">
                <a:moveTo>
                  <a:pt x="0" y="0"/>
                </a:moveTo>
                <a:cubicBezTo>
                  <a:pt x="221980" y="6141"/>
                  <a:pt x="454682" y="-11995"/>
                  <a:pt x="605352" y="0"/>
                </a:cubicBezTo>
                <a:cubicBezTo>
                  <a:pt x="756022" y="11995"/>
                  <a:pt x="1046165" y="-17909"/>
                  <a:pt x="1185480" y="0"/>
                </a:cubicBezTo>
                <a:cubicBezTo>
                  <a:pt x="1324795" y="17909"/>
                  <a:pt x="1536665" y="-12946"/>
                  <a:pt x="1841278" y="0"/>
                </a:cubicBezTo>
                <a:cubicBezTo>
                  <a:pt x="2145891" y="12946"/>
                  <a:pt x="2191610" y="-12561"/>
                  <a:pt x="2522298" y="0"/>
                </a:cubicBezTo>
                <a:cubicBezTo>
                  <a:pt x="2549118" y="310465"/>
                  <a:pt x="2542493" y="365781"/>
                  <a:pt x="2522298" y="630942"/>
                </a:cubicBezTo>
                <a:cubicBezTo>
                  <a:pt x="2502103" y="896103"/>
                  <a:pt x="2510262" y="930420"/>
                  <a:pt x="2522298" y="1186171"/>
                </a:cubicBezTo>
                <a:cubicBezTo>
                  <a:pt x="2534334" y="1441922"/>
                  <a:pt x="2489800" y="1586512"/>
                  <a:pt x="2522298" y="1854969"/>
                </a:cubicBezTo>
                <a:cubicBezTo>
                  <a:pt x="2554796" y="2123426"/>
                  <a:pt x="2547804" y="2264992"/>
                  <a:pt x="2522298" y="2410198"/>
                </a:cubicBezTo>
                <a:cubicBezTo>
                  <a:pt x="2496792" y="2555404"/>
                  <a:pt x="2516757" y="2749456"/>
                  <a:pt x="2522298" y="3078997"/>
                </a:cubicBezTo>
                <a:cubicBezTo>
                  <a:pt x="2527839" y="3408538"/>
                  <a:pt x="2519347" y="3527518"/>
                  <a:pt x="2522298" y="3785652"/>
                </a:cubicBezTo>
                <a:cubicBezTo>
                  <a:pt x="2202194" y="3762815"/>
                  <a:pt x="2189864" y="3816087"/>
                  <a:pt x="1866501" y="3785652"/>
                </a:cubicBezTo>
                <a:cubicBezTo>
                  <a:pt x="1543138" y="3755217"/>
                  <a:pt x="1505841" y="3802809"/>
                  <a:pt x="1210703" y="3785652"/>
                </a:cubicBezTo>
                <a:cubicBezTo>
                  <a:pt x="915565" y="3768495"/>
                  <a:pt x="360035" y="3779784"/>
                  <a:pt x="0" y="3785652"/>
                </a:cubicBezTo>
                <a:cubicBezTo>
                  <a:pt x="-7207" y="3594855"/>
                  <a:pt x="-13945" y="3333922"/>
                  <a:pt x="0" y="3192567"/>
                </a:cubicBezTo>
                <a:cubicBezTo>
                  <a:pt x="13945" y="3051213"/>
                  <a:pt x="-11000" y="2753588"/>
                  <a:pt x="0" y="2523768"/>
                </a:cubicBezTo>
                <a:cubicBezTo>
                  <a:pt x="11000" y="2293948"/>
                  <a:pt x="-5517" y="2125513"/>
                  <a:pt x="0" y="1968539"/>
                </a:cubicBezTo>
                <a:cubicBezTo>
                  <a:pt x="5517" y="1811565"/>
                  <a:pt x="-406" y="1608067"/>
                  <a:pt x="0" y="1337597"/>
                </a:cubicBezTo>
                <a:cubicBezTo>
                  <a:pt x="406" y="1067127"/>
                  <a:pt x="-15868" y="923496"/>
                  <a:pt x="0" y="668799"/>
                </a:cubicBezTo>
                <a:cubicBezTo>
                  <a:pt x="15868" y="414102"/>
                  <a:pt x="-1682" y="174405"/>
                  <a:pt x="0" y="0"/>
                </a:cubicBezTo>
                <a:close/>
              </a:path>
              <a:path w="2522298" h="3785652" stroke="0" extrusionOk="0">
                <a:moveTo>
                  <a:pt x="0" y="0"/>
                </a:moveTo>
                <a:cubicBezTo>
                  <a:pt x="232373" y="24519"/>
                  <a:pt x="352275" y="25539"/>
                  <a:pt x="605352" y="0"/>
                </a:cubicBezTo>
                <a:cubicBezTo>
                  <a:pt x="858429" y="-25539"/>
                  <a:pt x="979590" y="-181"/>
                  <a:pt x="1160257" y="0"/>
                </a:cubicBezTo>
                <a:cubicBezTo>
                  <a:pt x="1340924" y="181"/>
                  <a:pt x="1545876" y="-31417"/>
                  <a:pt x="1841278" y="0"/>
                </a:cubicBezTo>
                <a:cubicBezTo>
                  <a:pt x="2136680" y="31417"/>
                  <a:pt x="2199500" y="31850"/>
                  <a:pt x="2522298" y="0"/>
                </a:cubicBezTo>
                <a:cubicBezTo>
                  <a:pt x="2535282" y="198027"/>
                  <a:pt x="2549568" y="355990"/>
                  <a:pt x="2522298" y="593085"/>
                </a:cubicBezTo>
                <a:cubicBezTo>
                  <a:pt x="2495028" y="830180"/>
                  <a:pt x="2539665" y="871895"/>
                  <a:pt x="2522298" y="1148314"/>
                </a:cubicBezTo>
                <a:cubicBezTo>
                  <a:pt x="2504931" y="1424733"/>
                  <a:pt x="2495929" y="1515886"/>
                  <a:pt x="2522298" y="1779256"/>
                </a:cubicBezTo>
                <a:cubicBezTo>
                  <a:pt x="2548667" y="2042626"/>
                  <a:pt x="2522370" y="2183947"/>
                  <a:pt x="2522298" y="2410198"/>
                </a:cubicBezTo>
                <a:cubicBezTo>
                  <a:pt x="2522226" y="2636449"/>
                  <a:pt x="2518603" y="2774459"/>
                  <a:pt x="2522298" y="2965427"/>
                </a:cubicBezTo>
                <a:cubicBezTo>
                  <a:pt x="2525993" y="3156395"/>
                  <a:pt x="2484026" y="3574000"/>
                  <a:pt x="2522298" y="3785652"/>
                </a:cubicBezTo>
                <a:cubicBezTo>
                  <a:pt x="2325540" y="3801443"/>
                  <a:pt x="2073020" y="3802914"/>
                  <a:pt x="1891724" y="3785652"/>
                </a:cubicBezTo>
                <a:cubicBezTo>
                  <a:pt x="1710428" y="3768390"/>
                  <a:pt x="1422410" y="3758197"/>
                  <a:pt x="1286372" y="3785652"/>
                </a:cubicBezTo>
                <a:cubicBezTo>
                  <a:pt x="1150334" y="3813107"/>
                  <a:pt x="838157" y="3784821"/>
                  <a:pt x="605352" y="3785652"/>
                </a:cubicBezTo>
                <a:cubicBezTo>
                  <a:pt x="372547" y="3786483"/>
                  <a:pt x="216874" y="3777409"/>
                  <a:pt x="0" y="3785652"/>
                </a:cubicBezTo>
                <a:cubicBezTo>
                  <a:pt x="-24593" y="3598391"/>
                  <a:pt x="-15196" y="3417044"/>
                  <a:pt x="0" y="3230423"/>
                </a:cubicBezTo>
                <a:cubicBezTo>
                  <a:pt x="15196" y="3043802"/>
                  <a:pt x="19096" y="2805527"/>
                  <a:pt x="0" y="2599481"/>
                </a:cubicBezTo>
                <a:cubicBezTo>
                  <a:pt x="-19096" y="2393435"/>
                  <a:pt x="22188" y="2171894"/>
                  <a:pt x="0" y="2006396"/>
                </a:cubicBezTo>
                <a:cubicBezTo>
                  <a:pt x="-22188" y="1840899"/>
                  <a:pt x="20093" y="1660471"/>
                  <a:pt x="0" y="1489023"/>
                </a:cubicBezTo>
                <a:cubicBezTo>
                  <a:pt x="-20093" y="1317575"/>
                  <a:pt x="-4816" y="1068650"/>
                  <a:pt x="0" y="933794"/>
                </a:cubicBezTo>
                <a:cubicBezTo>
                  <a:pt x="4816" y="798938"/>
                  <a:pt x="17075" y="357916"/>
                  <a:pt x="0" y="0"/>
                </a:cubicBezTo>
                <a:close/>
              </a:path>
            </a:pathLst>
          </a:custGeom>
          <a:solidFill>
            <a:schemeClr val="accent3">
              <a:lumMod val="20000"/>
              <a:lumOff val="80000"/>
            </a:schemeClr>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What counts is how the computing time scales as the data becomes larger! </a:t>
            </a:r>
            <a:br>
              <a:rPr lang="en-CH" sz="2400" dirty="0"/>
            </a:br>
            <a:r>
              <a:rPr lang="en-CH" sz="2400" b="1" dirty="0"/>
              <a:t>That’s by far the dominating factor. </a:t>
            </a:r>
            <a:r>
              <a:rPr lang="en-CH" sz="2400" dirty="0"/>
              <a:t>We’re interested in the order of magnitude.</a:t>
            </a:r>
          </a:p>
        </p:txBody>
      </p:sp>
    </p:spTree>
    <p:extLst>
      <p:ext uri="{BB962C8B-B14F-4D97-AF65-F5344CB8AC3E}">
        <p14:creationId xmlns:p14="http://schemas.microsoft.com/office/powerpoint/2010/main" val="16213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220-36EB-55D2-AB56-4AE475662006}"/>
              </a:ext>
            </a:extLst>
          </p:cNvPr>
          <p:cNvSpPr>
            <a:spLocks noGrp="1"/>
          </p:cNvSpPr>
          <p:nvPr>
            <p:ph type="title"/>
          </p:nvPr>
        </p:nvSpPr>
        <p:spPr>
          <a:xfrm>
            <a:off x="838200" y="365125"/>
            <a:ext cx="10515600" cy="1335683"/>
          </a:xfrm>
        </p:spPr>
        <p:txBody>
          <a:bodyPr>
            <a:normAutofit/>
          </a:bodyPr>
          <a:lstStyle/>
          <a:p>
            <a:r>
              <a:rPr lang="en-US" dirty="0"/>
              <a:t>Example: Finding common</a:t>
            </a:r>
            <a:br>
              <a:rPr lang="en-US" dirty="0"/>
            </a:br>
            <a:r>
              <a:rPr lang="en-US" dirty="0"/>
              <a:t>words in lists</a:t>
            </a:r>
          </a:p>
        </p:txBody>
      </p:sp>
      <p:sp>
        <p:nvSpPr>
          <p:cNvPr id="4" name="Date Placeholder 3">
            <a:extLst>
              <a:ext uri="{FF2B5EF4-FFF2-40B4-BE49-F238E27FC236}">
                <a16:creationId xmlns:a16="http://schemas.microsoft.com/office/drawing/2014/main" id="{28ED1693-99C8-9E2F-4374-0A27A30C0D0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95323F3-4E92-F1FC-8B9B-7532CBBF459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FEA632-4038-5391-43FB-C48DE30BCF13}"/>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7" name="Rectangle 6">
            <a:extLst>
              <a:ext uri="{FF2B5EF4-FFF2-40B4-BE49-F238E27FC236}">
                <a16:creationId xmlns:a16="http://schemas.microsoft.com/office/drawing/2014/main" id="{82A601A1-23E4-79D3-BD72-208CE551CD62}"/>
              </a:ext>
            </a:extLst>
          </p:cNvPr>
          <p:cNvSpPr/>
          <p:nvPr/>
        </p:nvSpPr>
        <p:spPr>
          <a:xfrm>
            <a:off x="7430532" y="206565"/>
            <a:ext cx="4539047" cy="990187"/>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F83DEF1D-4D80-D8AC-060C-EF104FE31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98" y="232081"/>
            <a:ext cx="710164" cy="631257"/>
          </a:xfrm>
          <a:prstGeom prst="rect">
            <a:avLst/>
          </a:prstGeom>
        </p:spPr>
      </p:pic>
      <p:sp>
        <p:nvSpPr>
          <p:cNvPr id="9" name="TextBox 8">
            <a:extLst>
              <a:ext uri="{FF2B5EF4-FFF2-40B4-BE49-F238E27FC236}">
                <a16:creationId xmlns:a16="http://schemas.microsoft.com/office/drawing/2014/main" id="{977ABA73-093F-41FF-99F9-DE27BC4E29CA}"/>
              </a:ext>
            </a:extLst>
          </p:cNvPr>
          <p:cNvSpPr txBox="1"/>
          <p:nvPr/>
        </p:nvSpPr>
        <p:spPr>
          <a:xfrm>
            <a:off x="8163696" y="225202"/>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Live Coding</a:t>
            </a:r>
          </a:p>
        </p:txBody>
      </p:sp>
      <p:sp>
        <p:nvSpPr>
          <p:cNvPr id="10" name="TextBox 9">
            <a:extLst>
              <a:ext uri="{FF2B5EF4-FFF2-40B4-BE49-F238E27FC236}">
                <a16:creationId xmlns:a16="http://schemas.microsoft.com/office/drawing/2014/main" id="{27D04DAF-06E8-E3CC-FFC2-A64436E38D36}"/>
              </a:ext>
            </a:extLst>
          </p:cNvPr>
          <p:cNvSpPr txBox="1"/>
          <p:nvPr/>
        </p:nvSpPr>
        <p:spPr>
          <a:xfrm>
            <a:off x="8302027" y="542883"/>
            <a:ext cx="3748217" cy="523220"/>
          </a:xfrm>
          <a:prstGeom prst="rect">
            <a:avLst/>
          </a:prstGeom>
          <a:noFill/>
        </p:spPr>
        <p:txBody>
          <a:bodyPr wrap="square">
            <a:spAutoFit/>
          </a:bodyPr>
          <a:lstStyle/>
          <a:p>
            <a:r>
              <a:rPr lang="en-GB" sz="1400" dirty="0">
                <a:solidFill>
                  <a:schemeClr val="tx1"/>
                </a:solidFill>
                <a:latin typeface="Courier New" panose="02070309020205020404" pitchFamily="49" charset="0"/>
                <a:cs typeface="Courier New" panose="02070309020205020404" pitchFamily="49" charset="0"/>
              </a:rPr>
              <a:t>n</a:t>
            </a:r>
            <a:r>
              <a:rPr lang="en-DE" sz="1400">
                <a:solidFill>
                  <a:schemeClr val="tx1"/>
                </a:solidFill>
                <a:latin typeface="Courier New" panose="02070309020205020404" pitchFamily="49" charset="0"/>
                <a:cs typeface="Courier New" panose="02070309020205020404" pitchFamily="49" charset="0"/>
              </a:rPr>
              <a:t>otebooks/</a:t>
            </a:r>
            <a:br>
              <a:rPr lang="en-US" sz="1400" dirty="0">
                <a:solidFill>
                  <a:schemeClr val="tx1"/>
                </a:solidFill>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notebook-1-sorting-examples.ipynb</a:t>
            </a:r>
            <a:endParaRPr lang="en-DE" sz="1400">
              <a:solidFill>
                <a:schemeClr val="tx1"/>
              </a:solidFill>
              <a:latin typeface="Courier New" panose="02070309020205020404" pitchFamily="49" charset="0"/>
              <a:cs typeface="Courier New" panose="02070309020205020404" pitchFamily="49" charset="0"/>
            </a:endParaRPr>
          </a:p>
        </p:txBody>
      </p:sp>
      <p:sp>
        <p:nvSpPr>
          <p:cNvPr id="12" name="Content Placeholder 11">
            <a:extLst>
              <a:ext uri="{FF2B5EF4-FFF2-40B4-BE49-F238E27FC236}">
                <a16:creationId xmlns:a16="http://schemas.microsoft.com/office/drawing/2014/main" id="{BB502B7F-FD78-1523-9670-76FDA43E77E2}"/>
              </a:ext>
            </a:extLst>
          </p:cNvPr>
          <p:cNvSpPr>
            <a:spLocks noGrp="1"/>
          </p:cNvSpPr>
          <p:nvPr>
            <p:ph idx="1"/>
          </p:nvPr>
        </p:nvSpPr>
        <p:spPr>
          <a:xfrm>
            <a:off x="838200" y="2037126"/>
            <a:ext cx="10515600" cy="4139837"/>
          </a:xfrm>
        </p:spPr>
        <p:txBody>
          <a:bodyPr/>
          <a:lstStyle/>
          <a:p>
            <a:pPr marL="0" indent="0">
              <a:buNone/>
            </a:pPr>
            <a:r>
              <a:rPr lang="en-CH" dirty="0"/>
              <a:t>Given two lists of words, extract all the words that are in common</a:t>
            </a:r>
          </a:p>
        </p:txBody>
      </p:sp>
      <p:pic>
        <p:nvPicPr>
          <p:cNvPr id="14" name="Picture 13">
            <a:extLst>
              <a:ext uri="{FF2B5EF4-FFF2-40B4-BE49-F238E27FC236}">
                <a16:creationId xmlns:a16="http://schemas.microsoft.com/office/drawing/2014/main" id="{5CD42F1C-0818-047D-3FF2-51C893A9A5AF}"/>
              </a:ext>
            </a:extLst>
          </p:cNvPr>
          <p:cNvPicPr>
            <a:picLocks noChangeAspect="1"/>
          </p:cNvPicPr>
          <p:nvPr/>
        </p:nvPicPr>
        <p:blipFill>
          <a:blip r:embed="rId4"/>
          <a:stretch>
            <a:fillRect/>
          </a:stretch>
        </p:blipFill>
        <p:spPr>
          <a:xfrm>
            <a:off x="1703512" y="2780928"/>
            <a:ext cx="8784976" cy="648072"/>
          </a:xfrm>
          <a:prstGeom prst="rect">
            <a:avLst/>
          </a:prstGeom>
        </p:spPr>
      </p:pic>
    </p:spTree>
    <p:extLst>
      <p:ext uri="{BB962C8B-B14F-4D97-AF65-F5344CB8AC3E}">
        <p14:creationId xmlns:p14="http://schemas.microsoft.com/office/powerpoint/2010/main" val="1113177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
        <p:nvSpPr>
          <p:cNvPr id="8" name="TextBox 7">
            <a:extLst>
              <a:ext uri="{FF2B5EF4-FFF2-40B4-BE49-F238E27FC236}">
                <a16:creationId xmlns:a16="http://schemas.microsoft.com/office/drawing/2014/main" id="{EAE87E36-EC89-30EF-0E0D-0695D68E101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9033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A1196677-8BD0-84E9-5E6D-61CF177FCC96}"/>
              </a:ext>
            </a:extLst>
          </p:cNvPr>
          <p:cNvSpPr txBox="1"/>
          <p:nvPr/>
        </p:nvSpPr>
        <p:spPr>
          <a:xfrm>
            <a:off x="10694504" y="611396"/>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380530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
        <p:nvSpPr>
          <p:cNvPr id="7" name="TextBox 6">
            <a:extLst>
              <a:ext uri="{FF2B5EF4-FFF2-40B4-BE49-F238E27FC236}">
                <a16:creationId xmlns:a16="http://schemas.microsoft.com/office/drawing/2014/main" id="{173DD2A4-E92B-065E-5FF9-98A09EA75542}"/>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406009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
        <p:nvSpPr>
          <p:cNvPr id="3" name="TextBox 2">
            <a:extLst>
              <a:ext uri="{FF2B5EF4-FFF2-40B4-BE49-F238E27FC236}">
                <a16:creationId xmlns:a16="http://schemas.microsoft.com/office/drawing/2014/main" id="{B7FD8F69-F172-1419-9C56-BDD0430C1CD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62529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
        <p:nvSpPr>
          <p:cNvPr id="3" name="TextBox 2">
            <a:extLst>
              <a:ext uri="{FF2B5EF4-FFF2-40B4-BE49-F238E27FC236}">
                <a16:creationId xmlns:a16="http://schemas.microsoft.com/office/drawing/2014/main" id="{40B949C9-C5DE-E6DA-5B4D-CF87A58E990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48728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A5182AF8-F877-8536-F099-358D50757F16}"/>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1256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
        <p:nvSpPr>
          <p:cNvPr id="7" name="TextBox 6">
            <a:extLst>
              <a:ext uri="{FF2B5EF4-FFF2-40B4-BE49-F238E27FC236}">
                <a16:creationId xmlns:a16="http://schemas.microsoft.com/office/drawing/2014/main" id="{0A66A2D1-DA13-6BF3-56EF-03B41F44D4B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94185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21</a:t>
            </a:fld>
            <a:endParaRPr lang="en-US"/>
          </a:p>
        </p:txBody>
      </p:sp>
      <p:grpSp>
        <p:nvGrpSpPr>
          <p:cNvPr id="20" name="Group 19">
            <a:extLst>
              <a:ext uri="{FF2B5EF4-FFF2-40B4-BE49-F238E27FC236}">
                <a16:creationId xmlns:a16="http://schemas.microsoft.com/office/drawing/2014/main" id="{F102C629-FFB5-DF4D-F786-68AABE58B940}"/>
              </a:ext>
            </a:extLst>
          </p:cNvPr>
          <p:cNvGrpSpPr/>
          <p:nvPr/>
        </p:nvGrpSpPr>
        <p:grpSpPr>
          <a:xfrm>
            <a:off x="6744072" y="1700808"/>
            <a:ext cx="4582210" cy="4464496"/>
            <a:chOff x="6744072" y="1700808"/>
            <a:chExt cx="4582210" cy="4464496"/>
          </a:xfrm>
        </p:grpSpPr>
        <p:grpSp>
          <p:nvGrpSpPr>
            <p:cNvPr id="18" name="Group 17">
              <a:extLst>
                <a:ext uri="{FF2B5EF4-FFF2-40B4-BE49-F238E27FC236}">
                  <a16:creationId xmlns:a16="http://schemas.microsoft.com/office/drawing/2014/main" id="{27A88D14-8CD2-C93F-4609-A5CC18755DE4}"/>
                </a:ext>
              </a:extLst>
            </p:cNvPr>
            <p:cNvGrpSpPr/>
            <p:nvPr/>
          </p:nvGrpSpPr>
          <p:grpSpPr>
            <a:xfrm>
              <a:off x="6744072" y="1700808"/>
              <a:ext cx="4464496" cy="4464496"/>
              <a:chOff x="6744072" y="1414963"/>
              <a:chExt cx="4464496" cy="4464496"/>
            </a:xfrm>
          </p:grpSpPr>
          <p:pic>
            <p:nvPicPr>
              <p:cNvPr id="16388" name="Picture 4" descr="Big O notation- What is it good for? – The Craft of Coding">
                <a:extLst>
                  <a:ext uri="{FF2B5EF4-FFF2-40B4-BE49-F238E27FC236}">
                    <a16:creationId xmlns:a16="http://schemas.microsoft.com/office/drawing/2014/main" id="{AE330D17-FB7F-E282-6F2B-829B24DE8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0CD91C-B86C-FE7E-7A47-DE39295EA335}"/>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7" name="TextBox 16">
                <a:extLst>
                  <a:ext uri="{FF2B5EF4-FFF2-40B4-BE49-F238E27FC236}">
                    <a16:creationId xmlns:a16="http://schemas.microsoft.com/office/drawing/2014/main" id="{7141577F-5A82-6ABB-1A37-BD4B55627BFD}"/>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9" name="TextBox 18">
              <a:extLst>
                <a:ext uri="{FF2B5EF4-FFF2-40B4-BE49-F238E27FC236}">
                  <a16:creationId xmlns:a16="http://schemas.microsoft.com/office/drawing/2014/main" id="{70613CE6-4345-EAAB-EA57-5021451C169C}"/>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286924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3" name="Group 2">
            <a:extLst>
              <a:ext uri="{FF2B5EF4-FFF2-40B4-BE49-F238E27FC236}">
                <a16:creationId xmlns:a16="http://schemas.microsoft.com/office/drawing/2014/main" id="{CCDBC1F2-9CC9-46EA-C1B2-D5ECA3F05417}"/>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473BCE9B-610A-38E0-BA53-EB11EDB9DA4B}"/>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DD8ADA2C-A5DA-609E-BFB6-313ED507A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BC0EAA-4E57-1089-234D-03C1E26BFE91}"/>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20DB249A-EB52-7725-9F81-9FAF692BF43F}"/>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91F8940C-14CE-C5E9-F0BB-D2692A5C3A65}"/>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3919107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aphicFrame>
        <p:nvGraphicFramePr>
          <p:cNvPr id="14" name="Table 13">
            <a:extLst>
              <a:ext uri="{FF2B5EF4-FFF2-40B4-BE49-F238E27FC236}">
                <a16:creationId xmlns:a16="http://schemas.microsoft.com/office/drawing/2014/main" id="{C090ED2C-2344-A0D6-5F28-30BBB1082C40}"/>
              </a:ext>
            </a:extLst>
          </p:cNvPr>
          <p:cNvGraphicFramePr>
            <a:graphicFrameLocks noGrp="1"/>
          </p:cNvGraphicFramePr>
          <p:nvPr/>
        </p:nvGraphicFramePr>
        <p:xfrm>
          <a:off x="751384" y="3957955"/>
          <a:ext cx="5535488" cy="2261020"/>
        </p:xfrm>
        <a:graphic>
          <a:graphicData uri="http://schemas.openxmlformats.org/drawingml/2006/table">
            <a:tbl>
              <a:tblPr firstRow="1" bandRow="1">
                <a:tableStyleId>{5C22544A-7EE6-4342-B048-85BDC9FD1C3A}</a:tableStyleId>
              </a:tblPr>
              <a:tblGrid>
                <a:gridCol w="1384176">
                  <a:extLst>
                    <a:ext uri="{9D8B030D-6E8A-4147-A177-3AD203B41FA5}">
                      <a16:colId xmlns:a16="http://schemas.microsoft.com/office/drawing/2014/main" val="2060215517"/>
                    </a:ext>
                  </a:extLst>
                </a:gridCol>
                <a:gridCol w="4151312">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21720873"/>
                  </a:ext>
                </a:extLst>
              </a:tr>
            </a:tbl>
          </a:graphicData>
        </a:graphic>
      </p:graphicFrame>
      <p:grpSp>
        <p:nvGrpSpPr>
          <p:cNvPr id="3" name="Group 2">
            <a:extLst>
              <a:ext uri="{FF2B5EF4-FFF2-40B4-BE49-F238E27FC236}">
                <a16:creationId xmlns:a16="http://schemas.microsoft.com/office/drawing/2014/main" id="{B9423A20-28C6-BF83-A866-6814D828DD08}"/>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93088FFA-D608-51B4-AB6E-8A25628AF092}"/>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D50FD4-E596-C3ED-F9CF-E27E4E9CF79E}"/>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0A337F88-90D8-11BD-5E89-232A61DA2501}"/>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D557332B-5D34-3851-53BD-51CDE997642E}"/>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105869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24</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2907053222"/>
              </p:ext>
            </p:extLst>
          </p:nvPr>
        </p:nvGraphicFramePr>
        <p:xfrm>
          <a:off x="695400" y="1268760"/>
          <a:ext cx="10658400" cy="3037840"/>
        </p:xfrm>
        <a:graphic>
          <a:graphicData uri="http://schemas.openxmlformats.org/drawingml/2006/table">
            <a:tbl>
              <a:tblPr firstRow="1" bandRow="1">
                <a:tableStyleId>{5C22544A-7EE6-4342-B048-85BDC9FD1C3A}</a:tableStyleId>
              </a:tblPr>
              <a:tblGrid>
                <a:gridCol w="1811402">
                  <a:extLst>
                    <a:ext uri="{9D8B030D-6E8A-4147-A177-3AD203B41FA5}">
                      <a16:colId xmlns:a16="http://schemas.microsoft.com/office/drawing/2014/main" val="2060215517"/>
                    </a:ext>
                  </a:extLst>
                </a:gridCol>
                <a:gridCol w="2087492">
                  <a:extLst>
                    <a:ext uri="{9D8B030D-6E8A-4147-A177-3AD203B41FA5}">
                      <a16:colId xmlns:a16="http://schemas.microsoft.com/office/drawing/2014/main" val="3200531112"/>
                    </a:ext>
                  </a:extLst>
                </a:gridCol>
                <a:gridCol w="2365802">
                  <a:extLst>
                    <a:ext uri="{9D8B030D-6E8A-4147-A177-3AD203B41FA5}">
                      <a16:colId xmlns:a16="http://schemas.microsoft.com/office/drawing/2014/main" val="1401730132"/>
                    </a:ext>
                  </a:extLst>
                </a:gridCol>
                <a:gridCol w="4393704">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br>
                        <a:rPr lang="en-US" dirty="0"/>
                      </a:b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25</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3480940900"/>
              </p:ext>
            </p:extLst>
          </p:nvPr>
        </p:nvGraphicFramePr>
        <p:xfrm>
          <a:off x="263352" y="1098693"/>
          <a:ext cx="11449272" cy="2763520"/>
        </p:xfrm>
        <a:graphic>
          <a:graphicData uri="http://schemas.openxmlformats.org/drawingml/2006/table">
            <a:tbl>
              <a:tblPr firstRow="1" bandRow="1">
                <a:tableStyleId>{5C22544A-7EE6-4342-B048-85BDC9FD1C3A}</a:tableStyleId>
              </a:tblPr>
              <a:tblGrid>
                <a:gridCol w="1431012">
                  <a:extLst>
                    <a:ext uri="{9D8B030D-6E8A-4147-A177-3AD203B41FA5}">
                      <a16:colId xmlns:a16="http://schemas.microsoft.com/office/drawing/2014/main" val="2060215517"/>
                    </a:ext>
                  </a:extLst>
                </a:gridCol>
                <a:gridCol w="1442934">
                  <a:extLst>
                    <a:ext uri="{9D8B030D-6E8A-4147-A177-3AD203B41FA5}">
                      <a16:colId xmlns:a16="http://schemas.microsoft.com/office/drawing/2014/main" val="3200531112"/>
                    </a:ext>
                  </a:extLst>
                </a:gridCol>
                <a:gridCol w="2626676">
                  <a:extLst>
                    <a:ext uri="{9D8B030D-6E8A-4147-A177-3AD203B41FA5}">
                      <a16:colId xmlns:a16="http://schemas.microsoft.com/office/drawing/2014/main" val="1401730132"/>
                    </a:ext>
                  </a:extLst>
                </a:gridCol>
                <a:gridCol w="5948650">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r>
                        <a:rPr lang="en-US" dirty="0"/>
                        <a:t> </a:t>
                      </a: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
        <p:nvSpPr>
          <p:cNvPr id="7" name="TextBox 6">
            <a:extLst>
              <a:ext uri="{FF2B5EF4-FFF2-40B4-BE49-F238E27FC236}">
                <a16:creationId xmlns:a16="http://schemas.microsoft.com/office/drawing/2014/main" id="{753ABC6F-8339-B86C-D899-8F331A06B4FE}"/>
              </a:ext>
            </a:extLst>
          </p:cNvPr>
          <p:cNvSpPr txBox="1"/>
          <p:nvPr/>
        </p:nvSpPr>
        <p:spPr>
          <a:xfrm>
            <a:off x="2484450" y="3995616"/>
            <a:ext cx="9722296" cy="1200329"/>
          </a:xfrm>
          <a:prstGeom prst="rect">
            <a:avLst/>
          </a:prstGeom>
          <a:solidFill>
            <a:srgbClr val="F0D0D5"/>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8" name="TextBox 7">
            <a:extLst>
              <a:ext uri="{FF2B5EF4-FFF2-40B4-BE49-F238E27FC236}">
                <a16:creationId xmlns:a16="http://schemas.microsoft.com/office/drawing/2014/main" id="{DB1C7438-F862-42C4-78D4-507044E29E81}"/>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pic>
        <p:nvPicPr>
          <p:cNvPr id="9" name="Picture 2" descr="r/ProgrammerHumor - a sloth and a cartoon character">
            <a:extLst>
              <a:ext uri="{FF2B5EF4-FFF2-40B4-BE49-F238E27FC236}">
                <a16:creationId xmlns:a16="http://schemas.microsoft.com/office/drawing/2014/main" id="{E9C0C315-4E2C-10E5-5C0D-C33842A5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82" y="3429000"/>
            <a:ext cx="2185930" cy="335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97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5078129" y="3944380"/>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19460" name="Picture 4" descr="C++ talking to Python : r/ProgrammerHumor">
            <a:extLst>
              <a:ext uri="{FF2B5EF4-FFF2-40B4-BE49-F238E27FC236}">
                <a16:creationId xmlns:a16="http://schemas.microsoft.com/office/drawing/2014/main" id="{EBFB5FE1-35B1-0E16-FD04-79E1AD48C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313" y="16337"/>
            <a:ext cx="2748639" cy="29189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Tree>
    <p:extLst>
      <p:ext uri="{BB962C8B-B14F-4D97-AF65-F5344CB8AC3E}">
        <p14:creationId xmlns:p14="http://schemas.microsoft.com/office/powerpoint/2010/main" val="272256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a:t>
            </a:r>
            <a:r>
              <a:rPr lang="en-CH" b="1" dirty="0"/>
              <a:t>O(1)</a:t>
            </a:r>
          </a:p>
          <a:p>
            <a:pPr lvl="1"/>
            <a:r>
              <a:rPr lang="en-CH" dirty="0"/>
              <a:t>appending: </a:t>
            </a:r>
            <a:r>
              <a:rPr lang="en-CH" b="1" dirty="0"/>
              <a:t>O(1)</a:t>
            </a:r>
          </a:p>
          <a:p>
            <a:pPr lvl="1"/>
            <a:r>
              <a:rPr lang="en-CH" dirty="0"/>
              <a:t>inserting an element: </a:t>
            </a:r>
            <a:r>
              <a:rPr lang="en-CH" b="1" dirty="0"/>
              <a:t>O(n)</a:t>
            </a:r>
          </a:p>
          <a:p>
            <a:pPr lvl="1"/>
            <a:r>
              <a:rPr lang="en-CH" dirty="0"/>
              <a:t>sorting: </a:t>
            </a:r>
            <a:r>
              <a:rPr lang="en-CH" b="1" dirty="0"/>
              <a:t>O(n * </a:t>
            </a:r>
            <a:r>
              <a:rPr lang="en-CH" b="1"/>
              <a:t>log </a:t>
            </a:r>
            <a:r>
              <a:rPr lang="en-US" b="1" dirty="0"/>
              <a:t>n</a:t>
            </a:r>
            <a:r>
              <a:rPr lang="en-CH" b="1"/>
              <a:t>)</a:t>
            </a:r>
            <a:endParaRPr lang="en-CH" b="1" dirty="0"/>
          </a:p>
          <a:p>
            <a:pPr lvl="1"/>
            <a:r>
              <a:rPr lang="en-CH" dirty="0"/>
              <a:t>finding an element (e.g., ”if element in my_list: …”): </a:t>
            </a:r>
            <a:r>
              <a:rPr lang="en-CH" b="1" dirty="0"/>
              <a:t>O(n)</a:t>
            </a:r>
          </a:p>
          <a:p>
            <a:r>
              <a:rPr lang="en-CH" dirty="0"/>
              <a:t>dictionaries (”hashmaps”)</a:t>
            </a:r>
          </a:p>
          <a:p>
            <a:pPr lvl="1"/>
            <a:r>
              <a:rPr lang="en-CH" dirty="0"/>
              <a:t>inserting: </a:t>
            </a:r>
            <a:r>
              <a:rPr lang="en-CH" b="1" dirty="0"/>
              <a:t>O(1) </a:t>
            </a:r>
          </a:p>
          <a:p>
            <a:pPr lvl="1"/>
            <a:r>
              <a:rPr lang="en-CH" dirty="0"/>
              <a:t>finding element by key: </a:t>
            </a:r>
            <a:r>
              <a:rPr lang="en-CH" b="1" dirty="0"/>
              <a:t>O(1)</a:t>
            </a:r>
          </a:p>
          <a:p>
            <a:r>
              <a:rPr lang="en-CH" dirty="0"/>
              <a:t>sets (it’s just dictionaries without values)</a:t>
            </a:r>
          </a:p>
          <a:p>
            <a:pPr lvl="1"/>
            <a:r>
              <a:rPr lang="en-CH" dirty="0"/>
              <a:t>inserting</a:t>
            </a:r>
            <a:r>
              <a:rPr lang="en-CH" b="1" dirty="0"/>
              <a:t>: O(1) </a:t>
            </a:r>
          </a:p>
          <a:p>
            <a:pPr lvl="1"/>
            <a:r>
              <a:rPr lang="en-CH" dirty="0"/>
              <a:t>finding an element (e.g., ”if element in my_set: …”): </a:t>
            </a:r>
            <a:r>
              <a:rPr lang="en-CH" b="1" dirty="0"/>
              <a:t>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91420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E49602-31A3-F56A-20F6-F38BB8DC98ED}"/>
              </a:ext>
            </a:extLst>
          </p:cNvPr>
          <p:cNvPicPr>
            <a:picLocks noChangeAspect="1"/>
          </p:cNvPicPr>
          <p:nvPr/>
        </p:nvPicPr>
        <p:blipFill>
          <a:blip r:embed="rId3"/>
          <a:stretch>
            <a:fillRect/>
          </a:stretch>
        </p:blipFill>
        <p:spPr>
          <a:xfrm>
            <a:off x="2499363" y="2192959"/>
            <a:ext cx="7193273" cy="2472081"/>
          </a:xfrm>
          <a:prstGeom prst="rect">
            <a:avLst/>
          </a:prstGeom>
        </p:spPr>
      </p:pic>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a:xfrm>
            <a:off x="838200" y="1052736"/>
            <a:ext cx="10515600" cy="5124227"/>
          </a:xfrm>
        </p:spPr>
        <p:txBody>
          <a:bodyPr>
            <a:normAutofit/>
          </a:bodyPr>
          <a:lstStyle/>
          <a:p>
            <a:r>
              <a:rPr lang="en-CH" dirty="0"/>
              <a:t>You are given a long list of </a:t>
            </a:r>
            <a:r>
              <a:rPr lang="en-CH"/>
              <a:t>English words</a:t>
            </a:r>
            <a:r>
              <a:rPr lang="en-US" dirty="0"/>
              <a:t> (</a:t>
            </a:r>
            <a:r>
              <a:rPr lang="en-US" dirty="0" err="1"/>
              <a:t>len</a:t>
            </a:r>
            <a:r>
              <a:rPr lang="en-US" dirty="0"/>
              <a:t> n) </a:t>
            </a:r>
            <a:endParaRPr lang="en-CH" dirty="0"/>
          </a:p>
          <a:p>
            <a:r>
              <a:rPr lang="en-CH" dirty="0"/>
              <a:t>The goal is to find all the anagrams of an </a:t>
            </a:r>
            <a:r>
              <a:rPr lang="en-CH"/>
              <a:t>input word</a:t>
            </a:r>
            <a:r>
              <a:rPr lang="en-US" dirty="0"/>
              <a:t>s (</a:t>
            </a:r>
            <a:r>
              <a:rPr lang="en-US" dirty="0" err="1"/>
              <a:t>len</a:t>
            </a:r>
            <a:r>
              <a:rPr lang="en-US" dirty="0"/>
              <a:t> m)</a:t>
            </a:r>
            <a:endParaRPr lang="en-CH" dirty="0"/>
          </a:p>
          <a:p>
            <a:endParaRPr lang="en-US" dirty="0"/>
          </a:p>
          <a:p>
            <a:endParaRPr lang="en-US" dirty="0"/>
          </a:p>
          <a:p>
            <a:endParaRPr lang="en-US" dirty="0"/>
          </a:p>
          <a:p>
            <a:endParaRPr lang="en-US" dirty="0"/>
          </a:p>
          <a:p>
            <a:pPr marL="0" indent="0">
              <a:buNone/>
            </a:pPr>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8342265" y="3059667"/>
            <a:ext cx="3096344" cy="1200329"/>
          </a:xfrm>
          <a:prstGeom prst="rect">
            <a:avLst/>
          </a:prstGeom>
          <a:solidFill>
            <a:srgbClr val="00B0F0"/>
          </a:solidFill>
        </p:spPr>
        <p:txBody>
          <a:bodyPr wrap="square" rtlCol="0">
            <a:spAutoFit/>
          </a:bodyPr>
          <a:lstStyle/>
          <a:p>
            <a:r>
              <a:rPr lang="en-CH" dirty="0"/>
              <a:t>VM</a:t>
            </a:r>
            <a:r>
              <a:rPr lang="en-CH"/>
              <a:t>: </a:t>
            </a:r>
            <a:r>
              <a:rPr lang="en-US" dirty="0"/>
              <a:t>solution took 5 mins; not too difficult given that you’ve introduced the sorting algorithms</a:t>
            </a:r>
          </a:p>
        </p:txBody>
      </p:sp>
      <p:sp>
        <p:nvSpPr>
          <p:cNvPr id="9" name="TextBox 8">
            <a:extLst>
              <a:ext uri="{FF2B5EF4-FFF2-40B4-BE49-F238E27FC236}">
                <a16:creationId xmlns:a16="http://schemas.microsoft.com/office/drawing/2014/main" id="{FB1E2509-970C-1806-A4C3-46A9AC77C059}"/>
              </a:ext>
            </a:extLst>
          </p:cNvPr>
          <p:cNvSpPr txBox="1"/>
          <p:nvPr/>
        </p:nvSpPr>
        <p:spPr>
          <a:xfrm>
            <a:off x="8382000" y="5076198"/>
            <a:ext cx="3200400" cy="923330"/>
          </a:xfrm>
          <a:prstGeom prst="rect">
            <a:avLst/>
          </a:prstGeom>
          <a:solidFill>
            <a:srgbClr val="FFFF00"/>
          </a:solidFill>
        </p:spPr>
        <p:txBody>
          <a:bodyPr wrap="square" rtlCol="0">
            <a:spAutoFit/>
          </a:bodyPr>
          <a:lstStyle/>
          <a:p>
            <a:r>
              <a:rPr lang="en-US" dirty="0"/>
              <a:t>Fix slide with correct assignment and add the notebook for it</a:t>
            </a:r>
            <a:endParaRPr lang="en-CH" dirty="0"/>
          </a:p>
        </p:txBody>
      </p:sp>
    </p:spTree>
    <p:extLst>
      <p:ext uri="{BB962C8B-B14F-4D97-AF65-F5344CB8AC3E}">
        <p14:creationId xmlns:p14="http://schemas.microsoft.com/office/powerpoint/2010/main" val="2413108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2356265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5"/>
            <a:ext cx="2839213" cy="4303549"/>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5"/>
            <a:ext cx="2839213" cy="4303549"/>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endParaRPr lang="en-US" sz="2400" dirty="0">
                <a:solidFill>
                  <a:schemeClr val="tx1"/>
                </a:solidFill>
              </a:endParaRP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3" name="TextBox 2">
            <a:extLst>
              <a:ext uri="{FF2B5EF4-FFF2-40B4-BE49-F238E27FC236}">
                <a16:creationId xmlns:a16="http://schemas.microsoft.com/office/drawing/2014/main" id="{A8E076BB-D46B-4DD8-DA4C-5B05E7EBD79F}"/>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AC1BB262-E32F-8D86-20AB-9227C4B5AE8A}"/>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32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34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3263027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36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82281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294504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132864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4</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868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92505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7</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997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dirty="0"/>
              <a:t>W</a:t>
            </a:r>
            <a:r>
              <a:rPr lang="en-US" sz="4400" dirty="0"/>
              <a:t>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4"/>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760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9</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a:bodyPr>
          <a:lstStyle/>
          <a:p>
            <a:r>
              <a:rPr lang="en-US" dirty="0"/>
              <a:t>W</a:t>
            </a:r>
            <a:r>
              <a:rPr lang="en-US" sz="4400" dirty="0"/>
              <a:t>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197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100495</TotalTime>
  <Words>3081</Words>
  <Application>Microsoft Macintosh PowerPoint</Application>
  <PresentationFormat>Widescreen</PresentationFormat>
  <Paragraphs>528</Paragraphs>
  <Slides>39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-apple-system</vt:lpstr>
      <vt:lpstr>.AppleSystemUIFontMonospaced</vt:lpstr>
      <vt:lpstr>Arial</vt:lpstr>
      <vt:lpstr>Calibri</vt:lpstr>
      <vt:lpstr>Calibri Light</vt:lpstr>
      <vt:lpstr>Consolas</vt:lpstr>
      <vt:lpstr>Courier New</vt:lpstr>
      <vt:lpstr>Helvetica Neue</vt:lpstr>
      <vt:lpstr>Wingdings</vt:lpstr>
      <vt:lpstr>Office Theme</vt:lpstr>
      <vt:lpstr>PowerPoint Presentation</vt:lpstr>
      <vt:lpstr>Data structures</vt:lpstr>
      <vt:lpstr>Thinking about data in terms of</vt:lpstr>
      <vt:lpstr>Thinking about data in terms of</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Code developed on small data set, how is it going to scale to the complete data set? </vt:lpstr>
      <vt:lpstr>Example: Finding common words in lists</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How performance scales: big-O</vt:lpstr>
      <vt:lpstr>How performance scales: big-O</vt:lpstr>
      <vt:lpstr>How performance scales: big-O</vt:lpstr>
      <vt:lpstr>How performance scales: big-O</vt:lpstr>
      <vt:lpstr>How performance scales: big-O</vt:lpstr>
      <vt:lpstr>PowerPoint Presentation</vt:lpstr>
      <vt:lpstr>Basic information about Python data structures </vt:lpstr>
      <vt:lpstr>Exercise</vt:lpstr>
      <vt:lpstr>COMING UP NEXT:  NumPy, the array data structure</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1416</cp:revision>
  <cp:lastPrinted>2017-08-28T05:46:03Z</cp:lastPrinted>
  <dcterms:created xsi:type="dcterms:W3CDTF">2010-10-01T16:09:12Z</dcterms:created>
  <dcterms:modified xsi:type="dcterms:W3CDTF">2024-08-20T14:54:22Z</dcterms:modified>
</cp:coreProperties>
</file>